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5472" autoAdjust="0"/>
  </p:normalViewPr>
  <p:slideViewPr>
    <p:cSldViewPr snapToGrid="0">
      <p:cViewPr varScale="1">
        <p:scale>
          <a:sx n="68" d="100"/>
          <a:sy n="68" d="100"/>
        </p:scale>
        <p:origin x="82" y="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fhsu.edu\fhsudata\GRADUATE.OFF\TRCrowley\My%20Documents\7%20Associate%20Provost\Academic%20Student%20Success\RFY%20project\2018\2018%20RFY%20Metri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fhsu.edu\fhsudata\GRADUATE.OFF\TRCrowley\My%20Documents\7%20Associate%20Provost\Academic%20Student%20Success\RFY%20project\2018\2018%20RFY%20Metri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Year 2 RFY Progress Metrics 1-3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'All Metrics'!$B$3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'All Metrics'!$A$4:$A$6</c:f>
              <c:strCache>
                <c:ptCount val="3"/>
                <c:pt idx="0">
                  <c:v>Metric 1 - Credit Accumulation (average annual credits earned)</c:v>
                </c:pt>
                <c:pt idx="1">
                  <c:v>Metric 2 - Credit Completion (percentage)</c:v>
                </c:pt>
                <c:pt idx="2">
                  <c:v>Metric 3 - Gateway Course Failure (percentage)</c:v>
                </c:pt>
              </c:strCache>
            </c:strRef>
          </c:cat>
          <c:val>
            <c:numRef>
              <c:f>'All Metrics'!$B$4:$B$6</c:f>
              <c:numCache>
                <c:formatCode>General</c:formatCode>
                <c:ptCount val="3"/>
                <c:pt idx="0">
                  <c:v>31.1</c:v>
                </c:pt>
                <c:pt idx="1">
                  <c:v>58.9</c:v>
                </c:pt>
                <c:pt idx="2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D-4D3D-AF08-B97C133D4385}"/>
            </c:ext>
          </c:extLst>
        </c:ser>
        <c:ser>
          <c:idx val="1"/>
          <c:order val="1"/>
          <c:tx>
            <c:strRef>
              <c:f>'All Metrics'!$C$3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'All Metrics'!$A$4:$A$6</c:f>
              <c:strCache>
                <c:ptCount val="3"/>
                <c:pt idx="0">
                  <c:v>Metric 1 - Credit Accumulation (average annual credits earned)</c:v>
                </c:pt>
                <c:pt idx="1">
                  <c:v>Metric 2 - Credit Completion (percentage)</c:v>
                </c:pt>
                <c:pt idx="2">
                  <c:v>Metric 3 - Gateway Course Failure (percentage)</c:v>
                </c:pt>
              </c:strCache>
            </c:strRef>
          </c:cat>
          <c:val>
            <c:numRef>
              <c:f>'All Metrics'!$C$4:$C$6</c:f>
              <c:numCache>
                <c:formatCode>General</c:formatCode>
                <c:ptCount val="3"/>
                <c:pt idx="0">
                  <c:v>31.9</c:v>
                </c:pt>
                <c:pt idx="1">
                  <c:v>61.1</c:v>
                </c:pt>
                <c:pt idx="2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5D-4D3D-AF08-B97C133D4385}"/>
            </c:ext>
          </c:extLst>
        </c:ser>
        <c:ser>
          <c:idx val="2"/>
          <c:order val="2"/>
          <c:tx>
            <c:strRef>
              <c:f>'All Metrics'!$D$3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'All Metrics'!$A$4:$A$6</c:f>
              <c:strCache>
                <c:ptCount val="3"/>
                <c:pt idx="0">
                  <c:v>Metric 1 - Credit Accumulation (average annual credits earned)</c:v>
                </c:pt>
                <c:pt idx="1">
                  <c:v>Metric 2 - Credit Completion (percentage)</c:v>
                </c:pt>
                <c:pt idx="2">
                  <c:v>Metric 3 - Gateway Course Failure (percentage)</c:v>
                </c:pt>
              </c:strCache>
            </c:strRef>
          </c:cat>
          <c:val>
            <c:numRef>
              <c:f>'All Metrics'!$D$4:$D$6</c:f>
              <c:numCache>
                <c:formatCode>General</c:formatCode>
                <c:ptCount val="3"/>
                <c:pt idx="0">
                  <c:v>32.700000000000003</c:v>
                </c:pt>
                <c:pt idx="1">
                  <c:v>60</c:v>
                </c:pt>
                <c:pt idx="2">
                  <c:v>17.7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5D-4D3D-AF08-B97C133D4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667568"/>
        <c:axId val="319670192"/>
      </c:barChart>
      <c:catAx>
        <c:axId val="31966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0192"/>
        <c:crosses val="autoZero"/>
        <c:auto val="1"/>
        <c:lblAlgn val="ctr"/>
        <c:lblOffset val="100"/>
        <c:noMultiLvlLbl val="0"/>
      </c:catAx>
      <c:valAx>
        <c:axId val="31967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675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RFY Gateway Course DUWI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'Gateway Courses'!$B$2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'Gateway Courses'!$A$3:$A$8</c:f>
              <c:strCache>
                <c:ptCount val="6"/>
                <c:pt idx="0">
                  <c:v>ENG 101</c:v>
                </c:pt>
                <c:pt idx="1">
                  <c:v>ENG 102</c:v>
                </c:pt>
                <c:pt idx="2">
                  <c:v>HHP 200</c:v>
                </c:pt>
                <c:pt idx="3">
                  <c:v>GSCI 110</c:v>
                </c:pt>
                <c:pt idx="4">
                  <c:v>INF 101</c:v>
                </c:pt>
                <c:pt idx="5">
                  <c:v>MEAN</c:v>
                </c:pt>
              </c:strCache>
            </c:strRef>
          </c:cat>
          <c:val>
            <c:numRef>
              <c:f>'Gateway Courses'!$B$3:$B$8</c:f>
              <c:numCache>
                <c:formatCode>General</c:formatCode>
                <c:ptCount val="6"/>
                <c:pt idx="0">
                  <c:v>21.2</c:v>
                </c:pt>
                <c:pt idx="1">
                  <c:v>13.4</c:v>
                </c:pt>
                <c:pt idx="2">
                  <c:v>16.2</c:v>
                </c:pt>
                <c:pt idx="3">
                  <c:v>18.8</c:v>
                </c:pt>
                <c:pt idx="4">
                  <c:v>19.8</c:v>
                </c:pt>
                <c:pt idx="5" formatCode="0.0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C9-4368-AA6D-B79FE2CF17AD}"/>
            </c:ext>
          </c:extLst>
        </c:ser>
        <c:ser>
          <c:idx val="1"/>
          <c:order val="1"/>
          <c:tx>
            <c:strRef>
              <c:f>'Gateway Courses'!$C$2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'Gateway Courses'!$A$3:$A$8</c:f>
              <c:strCache>
                <c:ptCount val="6"/>
                <c:pt idx="0">
                  <c:v>ENG 101</c:v>
                </c:pt>
                <c:pt idx="1">
                  <c:v>ENG 102</c:v>
                </c:pt>
                <c:pt idx="2">
                  <c:v>HHP 200</c:v>
                </c:pt>
                <c:pt idx="3">
                  <c:v>GSCI 110</c:v>
                </c:pt>
                <c:pt idx="4">
                  <c:v>INF 101</c:v>
                </c:pt>
                <c:pt idx="5">
                  <c:v>MEAN</c:v>
                </c:pt>
              </c:strCache>
            </c:strRef>
          </c:cat>
          <c:val>
            <c:numRef>
              <c:f>'Gateway Courses'!$C$3:$C$8</c:f>
              <c:numCache>
                <c:formatCode>General</c:formatCode>
                <c:ptCount val="6"/>
                <c:pt idx="0">
                  <c:v>21.9</c:v>
                </c:pt>
                <c:pt idx="1">
                  <c:v>13.6</c:v>
                </c:pt>
                <c:pt idx="2">
                  <c:v>17.399999999999999</c:v>
                </c:pt>
                <c:pt idx="3">
                  <c:v>18.3</c:v>
                </c:pt>
                <c:pt idx="4">
                  <c:v>17.2</c:v>
                </c:pt>
                <c:pt idx="5" formatCode="0.0">
                  <c:v>17.68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C9-4368-AA6D-B79FE2CF1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225272096"/>
        <c:axId val="225277672"/>
      </c:barChart>
      <c:catAx>
        <c:axId val="2252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77672"/>
        <c:crosses val="autoZero"/>
        <c:auto val="1"/>
        <c:lblAlgn val="ctr"/>
        <c:lblOffset val="100"/>
        <c:noMultiLvlLbl val="0"/>
      </c:catAx>
      <c:valAx>
        <c:axId val="22527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720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4FFE5-0FB0-42FC-9EA9-1FF2884392B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9F59A0-5A9F-4B98-B8D0-FDE15C2C3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0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Tim,</a:t>
            </a:r>
            <a:r>
              <a:rPr lang="en-US" baseline="0" dirty="0" smtClean="0"/>
              <a:t> Greetings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F59A0-5A9F-4B98-B8D0-FDE15C2C37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8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282" y="539657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08979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0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4304"/>
            <a:ext cx="9144000" cy="10273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2619"/>
            <a:ext cx="804022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8182"/>
            <a:ext cx="8040221" cy="42814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939947"/>
            <a:ext cx="9144000" cy="9180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0" y="5830183"/>
            <a:ext cx="9144000" cy="143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208" y="5796135"/>
            <a:ext cx="3080497" cy="12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6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72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4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351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862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082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91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7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232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14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E7472-DF3A-4B71-9716-666BF5881F05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72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376" y="539657"/>
            <a:ext cx="8388096" cy="2387600"/>
          </a:xfrm>
        </p:spPr>
        <p:txBody>
          <a:bodyPr/>
          <a:lstStyle/>
          <a:p>
            <a:r>
              <a:rPr lang="en-US" dirty="0" smtClean="0"/>
              <a:t>AASCU RFY Project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636" y="2923745"/>
            <a:ext cx="8037576" cy="1083811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June, 2018 (Year 2 of 3)</a:t>
            </a:r>
            <a:br>
              <a:rPr lang="en-US" dirty="0" smtClean="0"/>
            </a:br>
            <a:r>
              <a:rPr lang="en-US" dirty="0" smtClean="0"/>
              <a:t>Dr. Tim Crowley, Associate Provost for Academic Affairs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72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Re-imagining the First Year Project (RFY)</a:t>
            </a:r>
          </a:p>
          <a:p>
            <a:r>
              <a:rPr lang="en-US" sz="2000" dirty="0"/>
              <a:t>FHSU is part of 44 campuses across the country participating in a three year project to improve retention in the first </a:t>
            </a:r>
            <a:r>
              <a:rPr lang="en-US" sz="2000" dirty="0" smtClean="0"/>
              <a:t>year.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Picture Placeholder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" r="3728"/>
          <a:stretch>
            <a:fillRect/>
          </a:stretch>
        </p:blipFill>
        <p:spPr>
          <a:xfrm>
            <a:off x="0" y="58739"/>
            <a:ext cx="9144000" cy="4530725"/>
          </a:xfrm>
        </p:spPr>
      </p:pic>
    </p:spTree>
    <p:extLst>
      <p:ext uri="{BB962C8B-B14F-4D97-AF65-F5344CB8AC3E}">
        <p14:creationId xmlns:p14="http://schemas.microsoft.com/office/powerpoint/2010/main" val="108558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Organized into 4 “buckets” of work:</a:t>
            </a:r>
          </a:p>
          <a:p>
            <a:pPr lvl="1"/>
            <a:r>
              <a:rPr lang="en-US" dirty="0"/>
              <a:t>Institutional Intentionality</a:t>
            </a:r>
          </a:p>
          <a:p>
            <a:pPr lvl="1"/>
            <a:r>
              <a:rPr lang="en-US" dirty="0"/>
              <a:t>Curriculum</a:t>
            </a:r>
          </a:p>
          <a:p>
            <a:pPr lvl="1"/>
            <a:r>
              <a:rPr lang="en-US" dirty="0"/>
              <a:t>Faculty</a:t>
            </a:r>
          </a:p>
          <a:p>
            <a:pPr lvl="1"/>
            <a:r>
              <a:rPr lang="en-US" dirty="0"/>
              <a:t>Students</a:t>
            </a:r>
          </a:p>
          <a:p>
            <a:r>
              <a:rPr lang="en-US" dirty="0"/>
              <a:t>RFY Steering Committee – representatives from Academic and Student Affairs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61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Projects by Bucket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Institutional Intentionality – Starfish predictive analytics, student success center, comprehensive advising reform, new general education program</a:t>
            </a:r>
          </a:p>
          <a:p>
            <a:r>
              <a:rPr lang="en-US" dirty="0"/>
              <a:t>Curriculum – co-requisite remediation, reducing DUWI rates, gateway course improvement </a:t>
            </a:r>
          </a:p>
          <a:p>
            <a:r>
              <a:rPr lang="en-US" dirty="0"/>
              <a:t>Faculty – faculty &amp; staff </a:t>
            </a:r>
            <a:r>
              <a:rPr lang="en-US" dirty="0" smtClean="0"/>
              <a:t>development social belonging</a:t>
            </a:r>
            <a:endParaRPr lang="en-US" dirty="0"/>
          </a:p>
          <a:p>
            <a:r>
              <a:rPr lang="en-US" dirty="0"/>
              <a:t>Students – improved early alert usage, 2</a:t>
            </a:r>
            <a:r>
              <a:rPr lang="en-US" baseline="30000" dirty="0"/>
              <a:t>nd</a:t>
            </a:r>
            <a:r>
              <a:rPr lang="en-US" dirty="0"/>
              <a:t> year learning communities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1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RFY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Credit Accumulation – total of all credit earned by first-time full-time cohort in first year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Credit Completion – ratio of courses passed with grade of D or better by 1</a:t>
            </a:r>
            <a:r>
              <a:rPr lang="en-US" baseline="30000" dirty="0"/>
              <a:t>st</a:t>
            </a:r>
            <a:r>
              <a:rPr lang="en-US" dirty="0"/>
              <a:t> year cohort in first year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Gateway Course Completion – Success rates of first year cohort in 5 highest enrollment first year courses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Persistence (Fall to Fall) – traditional IPEDS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Major Selection Percentage – percentage of first year students selecting a major by end of first year.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9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Results (Year 2)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369256"/>
              </p:ext>
            </p:extLst>
          </p:nvPr>
        </p:nvGraphicFramePr>
        <p:xfrm>
          <a:off x="628650" y="1487488"/>
          <a:ext cx="8040688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624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Gateway Course Metrics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2377291"/>
              </p:ext>
            </p:extLst>
          </p:nvPr>
        </p:nvGraphicFramePr>
        <p:xfrm>
          <a:off x="628650" y="1487488"/>
          <a:ext cx="8040688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32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Metric #1 improvement was </a:t>
            </a:r>
            <a:r>
              <a:rPr lang="en-US" dirty="0" smtClean="0"/>
              <a:t>.8% - target is 5%</a:t>
            </a:r>
          </a:p>
          <a:p>
            <a:r>
              <a:rPr lang="en-US" dirty="0" smtClean="0"/>
              <a:t>Metric </a:t>
            </a:r>
            <a:r>
              <a:rPr lang="en-US" dirty="0"/>
              <a:t>#2 improvement was </a:t>
            </a:r>
            <a:r>
              <a:rPr lang="en-US" dirty="0" smtClean="0"/>
              <a:t>-1.1% </a:t>
            </a:r>
            <a:r>
              <a:rPr lang="en-US" dirty="0"/>
              <a:t>- </a:t>
            </a:r>
            <a:r>
              <a:rPr lang="en-US" dirty="0" smtClean="0"/>
              <a:t>target is 5% </a:t>
            </a:r>
            <a:endParaRPr lang="en-US" dirty="0"/>
          </a:p>
          <a:p>
            <a:r>
              <a:rPr lang="en-US" dirty="0"/>
              <a:t>Metric #3 improvement was </a:t>
            </a:r>
            <a:r>
              <a:rPr lang="en-US" dirty="0" smtClean="0"/>
              <a:t>-.5% </a:t>
            </a:r>
            <a:r>
              <a:rPr lang="en-US" dirty="0"/>
              <a:t>- </a:t>
            </a:r>
            <a:r>
              <a:rPr lang="en-US" dirty="0" smtClean="0"/>
              <a:t>target is -5%.</a:t>
            </a:r>
          </a:p>
          <a:p>
            <a:r>
              <a:rPr lang="en-US" dirty="0" smtClean="0"/>
              <a:t>Metric #4 – results will be known at census day in Fall, 2018</a:t>
            </a:r>
          </a:p>
          <a:p>
            <a:r>
              <a:rPr lang="en-US" dirty="0" smtClean="0"/>
              <a:t>Metric #5 - </a:t>
            </a:r>
            <a:r>
              <a:rPr lang="en-US" dirty="0"/>
              <a:t>results will be </a:t>
            </a:r>
            <a:r>
              <a:rPr lang="en-US" dirty="0" smtClean="0"/>
              <a:t>measured </a:t>
            </a:r>
            <a:r>
              <a:rPr lang="en-US" dirty="0"/>
              <a:t>at census day in Fall,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22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the Needles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03" y="1219200"/>
            <a:ext cx="8294043" cy="438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0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RFY Steering Committee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Tim Crowley</a:t>
            </a:r>
          </a:p>
          <a:p>
            <a:r>
              <a:rPr lang="en-US" dirty="0"/>
              <a:t>Jeff Briggs</a:t>
            </a:r>
          </a:p>
          <a:p>
            <a:r>
              <a:rPr lang="en-US" dirty="0"/>
              <a:t>Joey Linn</a:t>
            </a:r>
          </a:p>
          <a:p>
            <a:r>
              <a:rPr lang="en-US" dirty="0"/>
              <a:t>Sangki Min</a:t>
            </a:r>
          </a:p>
          <a:p>
            <a:r>
              <a:rPr lang="en-US" dirty="0"/>
              <a:t>Brett Bruner</a:t>
            </a:r>
          </a:p>
          <a:p>
            <a:r>
              <a:rPr lang="en-US" dirty="0"/>
              <a:t>Patti Griffin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Dennis King</a:t>
            </a:r>
          </a:p>
          <a:p>
            <a:r>
              <a:rPr lang="en-US" dirty="0"/>
              <a:t>Teresa Clounch</a:t>
            </a:r>
          </a:p>
          <a:p>
            <a:r>
              <a:rPr lang="en-US" dirty="0"/>
              <a:t>Dosse Toulaboe</a:t>
            </a:r>
          </a:p>
          <a:p>
            <a:r>
              <a:rPr lang="en-US" dirty="0"/>
              <a:t>Jill Arensdorf</a:t>
            </a:r>
          </a:p>
          <a:p>
            <a:r>
              <a:rPr lang="en-US" dirty="0"/>
              <a:t>Keith Dreiling</a:t>
            </a:r>
          </a:p>
          <a:p>
            <a:r>
              <a:rPr lang="en-US" dirty="0"/>
              <a:t>Andrew Feldstein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55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syth Library Template.potx" id="{6A6690A3-E4B3-4657-8A84-9523366A8AF6}" vid="{8413D26C-6667-4965-85A5-456C67F152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8528</TotalTime>
  <Words>322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AASCU RFY Project Update</vt:lpstr>
      <vt:lpstr>PowerPoint Presentation</vt:lpstr>
      <vt:lpstr>Project Organization</vt:lpstr>
      <vt:lpstr>Major Projects by Bucket</vt:lpstr>
      <vt:lpstr>RFY Metrics</vt:lpstr>
      <vt:lpstr>Our Results (Year 2)</vt:lpstr>
      <vt:lpstr>Gateway Course Metrics</vt:lpstr>
      <vt:lpstr>Discussion</vt:lpstr>
      <vt:lpstr>Moving the Needles</vt:lpstr>
      <vt:lpstr>RFY Steering Committee</vt:lpstr>
    </vt:vector>
  </TitlesOfParts>
  <Company>Fort Hays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Showcasing FHSU Scholarship</dc:title>
  <dc:creator>Deborah Ludwig</dc:creator>
  <cp:lastModifiedBy>Timothy Crowley</cp:lastModifiedBy>
  <cp:revision>138</cp:revision>
  <cp:lastPrinted>2018-04-26T16:09:12Z</cp:lastPrinted>
  <dcterms:created xsi:type="dcterms:W3CDTF">2015-10-04T21:34:14Z</dcterms:created>
  <dcterms:modified xsi:type="dcterms:W3CDTF">2018-06-06T16:58:57Z</dcterms:modified>
</cp:coreProperties>
</file>