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70" r:id="rId6"/>
    <p:sldId id="262" r:id="rId7"/>
    <p:sldId id="263" r:id="rId8"/>
    <p:sldId id="267" r:id="rId9"/>
    <p:sldId id="266" r:id="rId10"/>
    <p:sldId id="265" r:id="rId11"/>
    <p:sldId id="269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68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8" autoAdjust="0"/>
    <p:restoredTop sz="75472" autoAdjust="0"/>
  </p:normalViewPr>
  <p:slideViewPr>
    <p:cSldViewPr snapToGrid="0">
      <p:cViewPr varScale="1">
        <p:scale>
          <a:sx n="69" d="100"/>
          <a:sy n="69" d="100"/>
        </p:scale>
        <p:origin x="62" y="9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.fhsu.edu\home\users\trcrowley\Documents\7%20Associate%20Provost\Academic%20Student%20Success\Student%20Success%20Committee\2017\Retention2017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Underrepresented Retention vs White Retention 2009-2018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Underrepresented!$B$1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Underrepresented!$A$2:$A$11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Underrepresented!$B$2:$B$11</c:f>
              <c:numCache>
                <c:formatCode>General</c:formatCode>
                <c:ptCount val="10"/>
                <c:pt idx="0">
                  <c:v>61</c:v>
                </c:pt>
                <c:pt idx="1">
                  <c:v>63</c:v>
                </c:pt>
                <c:pt idx="2">
                  <c:v>48.4</c:v>
                </c:pt>
                <c:pt idx="3">
                  <c:v>47</c:v>
                </c:pt>
                <c:pt idx="4">
                  <c:v>62.9</c:v>
                </c:pt>
                <c:pt idx="5">
                  <c:v>58.8</c:v>
                </c:pt>
                <c:pt idx="6">
                  <c:v>64.7</c:v>
                </c:pt>
                <c:pt idx="7">
                  <c:v>64</c:v>
                </c:pt>
                <c:pt idx="8">
                  <c:v>66.7</c:v>
                </c:pt>
                <c:pt idx="9">
                  <c:v>53.66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48-4478-ABF4-281859644D77}"/>
            </c:ext>
          </c:extLst>
        </c:ser>
        <c:ser>
          <c:idx val="1"/>
          <c:order val="1"/>
          <c:tx>
            <c:strRef>
              <c:f>Underrepresented!$C$1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Underrepresented!$A$2:$A$11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Underrepresented!$C$2:$C$11</c:f>
              <c:numCache>
                <c:formatCode>General</c:formatCode>
                <c:ptCount val="10"/>
                <c:pt idx="0">
                  <c:v>62</c:v>
                </c:pt>
                <c:pt idx="1">
                  <c:v>59</c:v>
                </c:pt>
                <c:pt idx="2">
                  <c:v>64.900000000000006</c:v>
                </c:pt>
                <c:pt idx="3">
                  <c:v>69.3</c:v>
                </c:pt>
                <c:pt idx="4">
                  <c:v>59.2</c:v>
                </c:pt>
                <c:pt idx="5">
                  <c:v>62.1</c:v>
                </c:pt>
                <c:pt idx="6">
                  <c:v>62</c:v>
                </c:pt>
                <c:pt idx="7">
                  <c:v>65.5</c:v>
                </c:pt>
                <c:pt idx="8">
                  <c:v>59.8</c:v>
                </c:pt>
                <c:pt idx="9">
                  <c:v>66.41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48-4478-ABF4-281859644D77}"/>
            </c:ext>
          </c:extLst>
        </c:ser>
        <c:ser>
          <c:idx val="2"/>
          <c:order val="2"/>
          <c:tx>
            <c:strRef>
              <c:f>Underrepresented!$D$1</c:f>
              <c:strCache>
                <c:ptCount val="1"/>
                <c:pt idx="0">
                  <c:v>White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Underrepresented!$A$2:$A$11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Underrepresented!$D$2:$D$11</c:f>
              <c:numCache>
                <c:formatCode>General</c:formatCode>
                <c:ptCount val="10"/>
                <c:pt idx="0">
                  <c:v>69</c:v>
                </c:pt>
                <c:pt idx="1">
                  <c:v>71</c:v>
                </c:pt>
                <c:pt idx="2">
                  <c:v>66.3</c:v>
                </c:pt>
                <c:pt idx="3">
                  <c:v>71</c:v>
                </c:pt>
                <c:pt idx="4">
                  <c:v>70.2</c:v>
                </c:pt>
                <c:pt idx="5">
                  <c:v>71.099999999999994</c:v>
                </c:pt>
                <c:pt idx="6">
                  <c:v>71.099999999999994</c:v>
                </c:pt>
                <c:pt idx="7">
                  <c:v>74.3</c:v>
                </c:pt>
                <c:pt idx="8">
                  <c:v>74.900000000000006</c:v>
                </c:pt>
                <c:pt idx="9">
                  <c:v>76.5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48-4478-ABF4-281859644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580200"/>
        <c:axId val="327582496"/>
      </c:lineChart>
      <c:catAx>
        <c:axId val="327580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82496"/>
        <c:crosses val="autoZero"/>
        <c:auto val="1"/>
        <c:lblAlgn val="ctr"/>
        <c:lblOffset val="100"/>
        <c:noMultiLvlLbl val="0"/>
      </c:catAx>
      <c:valAx>
        <c:axId val="327582496"/>
        <c:scaling>
          <c:orientation val="minMax"/>
          <c:min val="4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802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24FFE5-0FB0-42FC-9EA9-1FF2884392B5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09F59A0-5A9F-4B98-B8D0-FDE15C2C3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40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Tim,</a:t>
            </a:r>
            <a:r>
              <a:rPr lang="en-US" baseline="0" dirty="0"/>
              <a:t> Greetings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F59A0-5A9F-4B98-B8D0-FDE15C2C376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682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0282" y="539657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108979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008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324304"/>
            <a:ext cx="9144000" cy="10273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2619"/>
            <a:ext cx="804022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488182"/>
            <a:ext cx="8040221" cy="42814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939947"/>
            <a:ext cx="9144000" cy="9180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 userDrawn="1"/>
        </p:nvSpPr>
        <p:spPr>
          <a:xfrm>
            <a:off x="0" y="5830183"/>
            <a:ext cx="9144000" cy="1438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208" y="5796135"/>
            <a:ext cx="3080497" cy="123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64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721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740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351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8626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6" name="Rectangle 5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0825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5911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2788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2320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7472-DF3A-4B71-9716-666BF5881F05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7149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E7472-DF3A-4B71-9716-666BF5881F05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F6A4B-0A81-47AC-A8BC-B8D739C3FBF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5625800"/>
            <a:ext cx="9144000" cy="1232199"/>
            <a:chOff x="0" y="5625800"/>
            <a:chExt cx="9144000" cy="1232199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5830644"/>
              <a:ext cx="9144000" cy="10273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0" y="5695708"/>
              <a:ext cx="9144000" cy="1438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08" y="5625800"/>
              <a:ext cx="3080497" cy="123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2726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forthaysstate.curatr3.com/courses/social-belonging-intervention/hom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1376" y="539657"/>
            <a:ext cx="8388096" cy="2387600"/>
          </a:xfrm>
        </p:spPr>
        <p:txBody>
          <a:bodyPr/>
          <a:lstStyle/>
          <a:p>
            <a:r>
              <a:rPr lang="en-US" dirty="0"/>
              <a:t>A Social Belonging Faculty Development Intervention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636" y="2923745"/>
            <a:ext cx="8037576" cy="1778884"/>
          </a:xfrm>
        </p:spPr>
        <p:txBody>
          <a:bodyPr>
            <a:normAutofit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Dr. Tim Crowley, Associate Provost for Academic Affairs</a:t>
            </a:r>
          </a:p>
          <a:p>
            <a:r>
              <a:rPr lang="en-US" dirty="0"/>
              <a:t>Dr. Andrew Feldstein, Assistant Provost for Teaching Innovation and Learning Technologies</a:t>
            </a:r>
          </a:p>
        </p:txBody>
      </p:sp>
    </p:spTree>
    <p:extLst>
      <p:ext uri="{BB962C8B-B14F-4D97-AF65-F5344CB8AC3E}">
        <p14:creationId xmlns:p14="http://schemas.microsoft.com/office/powerpoint/2010/main" val="851728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2976699" cy="784405"/>
          </a:xfrm>
        </p:spPr>
        <p:txBody>
          <a:bodyPr>
            <a:normAutofit/>
          </a:bodyPr>
          <a:lstStyle/>
          <a:p>
            <a:r>
              <a:rPr lang="en-US" dirty="0"/>
              <a:t>RFY Context</a:t>
            </a:r>
          </a:p>
        </p:txBody>
      </p:sp>
      <p:sp>
        <p:nvSpPr>
          <p:cNvPr id="8" name="Oval 7"/>
          <p:cNvSpPr/>
          <p:nvPr/>
        </p:nvSpPr>
        <p:spPr>
          <a:xfrm>
            <a:off x="2595154" y="1306286"/>
            <a:ext cx="2059575" cy="173300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Institutional Intentionality</a:t>
            </a:r>
          </a:p>
        </p:txBody>
      </p:sp>
      <p:sp>
        <p:nvSpPr>
          <p:cNvPr id="9" name="Oval 8"/>
          <p:cNvSpPr/>
          <p:nvPr/>
        </p:nvSpPr>
        <p:spPr>
          <a:xfrm>
            <a:off x="2699646" y="3039291"/>
            <a:ext cx="1955083" cy="17330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Faculty</a:t>
            </a:r>
          </a:p>
        </p:txBody>
      </p:sp>
      <p:sp>
        <p:nvSpPr>
          <p:cNvPr id="10" name="Oval 9"/>
          <p:cNvSpPr/>
          <p:nvPr/>
        </p:nvSpPr>
        <p:spPr>
          <a:xfrm>
            <a:off x="4654729" y="3039291"/>
            <a:ext cx="1911534" cy="173300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Curriculum</a:t>
            </a:r>
          </a:p>
        </p:txBody>
      </p:sp>
      <p:sp>
        <p:nvSpPr>
          <p:cNvPr id="11" name="Oval 10"/>
          <p:cNvSpPr/>
          <p:nvPr/>
        </p:nvSpPr>
        <p:spPr>
          <a:xfrm>
            <a:off x="4654729" y="1306286"/>
            <a:ext cx="1911534" cy="17640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Students</a:t>
            </a:r>
          </a:p>
        </p:txBody>
      </p:sp>
      <p:sp>
        <p:nvSpPr>
          <p:cNvPr id="12" name="Oval 11"/>
          <p:cNvSpPr/>
          <p:nvPr/>
        </p:nvSpPr>
        <p:spPr>
          <a:xfrm>
            <a:off x="3823057" y="2295322"/>
            <a:ext cx="1619795" cy="1550125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Classroom</a:t>
            </a:r>
          </a:p>
        </p:txBody>
      </p:sp>
    </p:spTree>
    <p:extLst>
      <p:ext uri="{BB962C8B-B14F-4D97-AF65-F5344CB8AC3E}">
        <p14:creationId xmlns:p14="http://schemas.microsoft.com/office/powerpoint/2010/main" val="630304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Retention Data Trends</a:t>
            </a:r>
          </a:p>
        </p:txBody>
      </p:sp>
      <p:graphicFrame>
        <p:nvGraphicFramePr>
          <p:cNvPr id="10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403088"/>
              </p:ext>
            </p:extLst>
          </p:nvPr>
        </p:nvGraphicFramePr>
        <p:xfrm>
          <a:off x="361244" y="1219200"/>
          <a:ext cx="8500534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6886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Underrepresented DUWI rate – Top 10 freshman courses - 2016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369935"/>
              </p:ext>
            </p:extLst>
          </p:nvPr>
        </p:nvGraphicFramePr>
        <p:xfrm>
          <a:off x="296895" y="1488182"/>
          <a:ext cx="8703730" cy="4190128"/>
        </p:xfrm>
        <a:graphic>
          <a:graphicData uri="http://schemas.openxmlformats.org/drawingml/2006/table">
            <a:tbl>
              <a:tblPr firstRow="1" firstCol="1" bandRow="1"/>
              <a:tblGrid>
                <a:gridCol w="604459">
                  <a:extLst>
                    <a:ext uri="{9D8B030D-6E8A-4147-A177-3AD203B41FA5}">
                      <a16:colId xmlns:a16="http://schemas.microsoft.com/office/drawing/2014/main" val="1644241250"/>
                    </a:ext>
                  </a:extLst>
                </a:gridCol>
                <a:gridCol w="969710">
                  <a:extLst>
                    <a:ext uri="{9D8B030D-6E8A-4147-A177-3AD203B41FA5}">
                      <a16:colId xmlns:a16="http://schemas.microsoft.com/office/drawing/2014/main" val="845597032"/>
                    </a:ext>
                  </a:extLst>
                </a:gridCol>
                <a:gridCol w="1190517">
                  <a:extLst>
                    <a:ext uri="{9D8B030D-6E8A-4147-A177-3AD203B41FA5}">
                      <a16:colId xmlns:a16="http://schemas.microsoft.com/office/drawing/2014/main" val="3154932964"/>
                    </a:ext>
                  </a:extLst>
                </a:gridCol>
                <a:gridCol w="703822">
                  <a:extLst>
                    <a:ext uri="{9D8B030D-6E8A-4147-A177-3AD203B41FA5}">
                      <a16:colId xmlns:a16="http://schemas.microsoft.com/office/drawing/2014/main" val="3637874288"/>
                    </a:ext>
                  </a:extLst>
                </a:gridCol>
                <a:gridCol w="1163837">
                  <a:extLst>
                    <a:ext uri="{9D8B030D-6E8A-4147-A177-3AD203B41FA5}">
                      <a16:colId xmlns:a16="http://schemas.microsoft.com/office/drawing/2014/main" val="2514177755"/>
                    </a:ext>
                  </a:extLst>
                </a:gridCol>
                <a:gridCol w="1159237">
                  <a:extLst>
                    <a:ext uri="{9D8B030D-6E8A-4147-A177-3AD203B41FA5}">
                      <a16:colId xmlns:a16="http://schemas.microsoft.com/office/drawing/2014/main" val="2057969531"/>
                    </a:ext>
                  </a:extLst>
                </a:gridCol>
                <a:gridCol w="1076434">
                  <a:extLst>
                    <a:ext uri="{9D8B030D-6E8A-4147-A177-3AD203B41FA5}">
                      <a16:colId xmlns:a16="http://schemas.microsoft.com/office/drawing/2014/main" val="512915259"/>
                    </a:ext>
                  </a:extLst>
                </a:gridCol>
                <a:gridCol w="828026">
                  <a:extLst>
                    <a:ext uri="{9D8B030D-6E8A-4147-A177-3AD203B41FA5}">
                      <a16:colId xmlns:a16="http://schemas.microsoft.com/office/drawing/2014/main" val="722258529"/>
                    </a:ext>
                  </a:extLst>
                </a:gridCol>
                <a:gridCol w="828026">
                  <a:extLst>
                    <a:ext uri="{9D8B030D-6E8A-4147-A177-3AD203B41FA5}">
                      <a16:colId xmlns:a16="http://schemas.microsoft.com/office/drawing/2014/main" val="290747084"/>
                    </a:ext>
                  </a:extLst>
                </a:gridCol>
                <a:gridCol w="179662">
                  <a:extLst>
                    <a:ext uri="{9D8B030D-6E8A-4147-A177-3AD203B41FA5}">
                      <a16:colId xmlns:a16="http://schemas.microsoft.com/office/drawing/2014/main" val="2927042432"/>
                    </a:ext>
                  </a:extLst>
                </a:gridCol>
              </a:tblGrid>
              <a:tr h="233777"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 First-Time Full-Time Cohort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266804"/>
                  </a:ext>
                </a:extLst>
              </a:tr>
              <a:tr h="9351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Course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Enrollments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DUWI 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Underrepresented Enrollments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Underrepresented DUWI 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 Enrollments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 DUWI 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DUWI Gap 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3705989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HHP 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13.61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11.54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0920146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 101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70AD47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18.62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+4.44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080944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 101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1629715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GSCI 110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7090803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 102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15.56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12.09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5770605"/>
                  </a:ext>
                </a:extLst>
              </a:tr>
              <a:tr h="458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COMM 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516907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PSY 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21.97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33.33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17.49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4689305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BIOL 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34.48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157077"/>
                  </a:ext>
                </a:extLst>
              </a:tr>
              <a:tr h="458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MATH 110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38.01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42.22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36.57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6839265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BIOL 102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26.42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46.81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26.56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2488337"/>
                  </a:ext>
                </a:extLst>
              </a:tr>
              <a:tr h="2337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29.82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18.56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325180"/>
                  </a:ext>
                </a:extLst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8353778" y="3409243"/>
            <a:ext cx="451555" cy="2144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353778" y="4329286"/>
            <a:ext cx="451555" cy="2144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353778" y="4566353"/>
            <a:ext cx="451555" cy="2144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1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Underrepresented DUWI rate – Top 10 freshman courses - 2017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5461939"/>
              </p:ext>
            </p:extLst>
          </p:nvPr>
        </p:nvGraphicFramePr>
        <p:xfrm>
          <a:off x="417689" y="1399824"/>
          <a:ext cx="8500532" cy="4334933"/>
        </p:xfrm>
        <a:graphic>
          <a:graphicData uri="http://schemas.openxmlformats.org/drawingml/2006/table">
            <a:tbl>
              <a:tblPr firstRow="1" firstCol="1" bandRow="1"/>
              <a:tblGrid>
                <a:gridCol w="592675">
                  <a:extLst>
                    <a:ext uri="{9D8B030D-6E8A-4147-A177-3AD203B41FA5}">
                      <a16:colId xmlns:a16="http://schemas.microsoft.com/office/drawing/2014/main" val="2788696125"/>
                    </a:ext>
                  </a:extLst>
                </a:gridCol>
                <a:gridCol w="832231">
                  <a:extLst>
                    <a:ext uri="{9D8B030D-6E8A-4147-A177-3AD203B41FA5}">
                      <a16:colId xmlns:a16="http://schemas.microsoft.com/office/drawing/2014/main" val="1849170473"/>
                    </a:ext>
                  </a:extLst>
                </a:gridCol>
                <a:gridCol w="1072617">
                  <a:extLst>
                    <a:ext uri="{9D8B030D-6E8A-4147-A177-3AD203B41FA5}">
                      <a16:colId xmlns:a16="http://schemas.microsoft.com/office/drawing/2014/main" val="4278620704"/>
                    </a:ext>
                  </a:extLst>
                </a:gridCol>
                <a:gridCol w="907663">
                  <a:extLst>
                    <a:ext uri="{9D8B030D-6E8A-4147-A177-3AD203B41FA5}">
                      <a16:colId xmlns:a16="http://schemas.microsoft.com/office/drawing/2014/main" val="1857213637"/>
                    </a:ext>
                  </a:extLst>
                </a:gridCol>
                <a:gridCol w="1141417">
                  <a:extLst>
                    <a:ext uri="{9D8B030D-6E8A-4147-A177-3AD203B41FA5}">
                      <a16:colId xmlns:a16="http://schemas.microsoft.com/office/drawing/2014/main" val="862997488"/>
                    </a:ext>
                  </a:extLst>
                </a:gridCol>
                <a:gridCol w="1193639">
                  <a:extLst>
                    <a:ext uri="{9D8B030D-6E8A-4147-A177-3AD203B41FA5}">
                      <a16:colId xmlns:a16="http://schemas.microsoft.com/office/drawing/2014/main" val="1956569847"/>
                    </a:ext>
                  </a:extLst>
                </a:gridCol>
                <a:gridCol w="1119036">
                  <a:extLst>
                    <a:ext uri="{9D8B030D-6E8A-4147-A177-3AD203B41FA5}">
                      <a16:colId xmlns:a16="http://schemas.microsoft.com/office/drawing/2014/main" val="787599257"/>
                    </a:ext>
                  </a:extLst>
                </a:gridCol>
                <a:gridCol w="820627">
                  <a:extLst>
                    <a:ext uri="{9D8B030D-6E8A-4147-A177-3AD203B41FA5}">
                      <a16:colId xmlns:a16="http://schemas.microsoft.com/office/drawing/2014/main" val="1320533099"/>
                    </a:ext>
                  </a:extLst>
                </a:gridCol>
                <a:gridCol w="820627">
                  <a:extLst>
                    <a:ext uri="{9D8B030D-6E8A-4147-A177-3AD203B41FA5}">
                      <a16:colId xmlns:a16="http://schemas.microsoft.com/office/drawing/2014/main" val="3745005468"/>
                    </a:ext>
                  </a:extLst>
                </a:gridCol>
              </a:tblGrid>
              <a:tr h="218415"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 First-Time Full-Time Cohort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989716"/>
                  </a:ext>
                </a:extLst>
              </a:tr>
              <a:tr h="8736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Course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Enrollments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DUWI 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Underrepresented Enrollments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Underrepresented DUWI 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 Enrollments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 DUWI 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DUWI Gap 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727526"/>
                  </a:ext>
                </a:extLst>
              </a:tr>
              <a:tr h="21841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HHP 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10.83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4571871"/>
                  </a:ext>
                </a:extLst>
              </a:tr>
              <a:tr h="42848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GSCI 110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17.98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27.42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485613"/>
                  </a:ext>
                </a:extLst>
              </a:tr>
              <a:tr h="21841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 101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17.53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21.55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16.51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3342840"/>
                  </a:ext>
                </a:extLst>
              </a:tr>
              <a:tr h="21841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 101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27.78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17.58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534548"/>
                  </a:ext>
                </a:extLst>
              </a:tr>
              <a:tr h="21841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 102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19.63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7.77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1908794"/>
                  </a:ext>
                </a:extLst>
              </a:tr>
              <a:tr h="42848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COMM 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23.71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14.62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9.09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747993"/>
                  </a:ext>
                </a:extLst>
              </a:tr>
              <a:tr h="21841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PSY 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31.82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16.61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3460932"/>
                  </a:ext>
                </a:extLst>
              </a:tr>
              <a:tr h="21841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HIST 111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7650328"/>
                  </a:ext>
                </a:extLst>
              </a:tr>
              <a:tr h="42848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BIOL 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31.51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3642102"/>
                  </a:ext>
                </a:extLst>
              </a:tr>
              <a:tr h="42848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MATH 110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39.45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41.87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+11.68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221131"/>
                  </a:ext>
                </a:extLst>
              </a:tr>
              <a:tr h="2184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7.63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9416014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8443092" y="2923821"/>
            <a:ext cx="451555" cy="2144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454380" y="4222044"/>
            <a:ext cx="451555" cy="2144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66666" y="4871155"/>
            <a:ext cx="451555" cy="2144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5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IEO Model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1402080"/>
            <a:ext cx="8133806" cy="36053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4093866"/>
            <a:ext cx="1924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Mean UR Top Ten DUWI rate =29.8%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41326" y="4232366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-2% per year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27417" y="1488182"/>
            <a:ext cx="1942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Incentivized Social Belonging Training</a:t>
            </a:r>
          </a:p>
        </p:txBody>
      </p:sp>
    </p:spTree>
    <p:extLst>
      <p:ext uri="{BB962C8B-B14F-4D97-AF65-F5344CB8AC3E}">
        <p14:creationId xmlns:p14="http://schemas.microsoft.com/office/powerpoint/2010/main" val="1342888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Sequence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0264487"/>
              </p:ext>
            </p:extLst>
          </p:nvPr>
        </p:nvGraphicFramePr>
        <p:xfrm>
          <a:off x="628650" y="1487488"/>
          <a:ext cx="8040687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2333">
                  <a:extLst>
                    <a:ext uri="{9D8B030D-6E8A-4147-A177-3AD203B41FA5}">
                      <a16:colId xmlns:a16="http://schemas.microsoft.com/office/drawing/2014/main" val="1058293666"/>
                    </a:ext>
                  </a:extLst>
                </a:gridCol>
                <a:gridCol w="3135086">
                  <a:extLst>
                    <a:ext uri="{9D8B030D-6E8A-4147-A177-3AD203B41FA5}">
                      <a16:colId xmlns:a16="http://schemas.microsoft.com/office/drawing/2014/main" val="3870971359"/>
                    </a:ext>
                  </a:extLst>
                </a:gridCol>
                <a:gridCol w="3113268">
                  <a:extLst>
                    <a:ext uri="{9D8B030D-6E8A-4147-A177-3AD203B41FA5}">
                      <a16:colId xmlns:a16="http://schemas.microsoft.com/office/drawing/2014/main" val="1571973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444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 – Organization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Make</a:t>
                      </a:r>
                      <a:r>
                        <a:rPr lang="en-US" baseline="0" dirty="0"/>
                        <a:t> the case for change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baseline="0" dirty="0"/>
                        <a:t>Recruit task force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baseline="0" dirty="0"/>
                        <a:t>Identify Stakeholders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baseline="0" dirty="0"/>
                        <a:t>Align resources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baseline="0" dirty="0"/>
                        <a:t>Build relationships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RFY provided context for</a:t>
                      </a:r>
                      <a:r>
                        <a:rPr lang="en-US" baseline="0" dirty="0"/>
                        <a:t> a multi-office, cross-divisional effort to succeed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395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2 -</a:t>
                      </a:r>
                      <a:r>
                        <a:rPr lang="en-US" baseline="0" dirty="0"/>
                        <a:t> Development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Design framework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Produce compelling</a:t>
                      </a:r>
                      <a:r>
                        <a:rPr lang="en-US" baseline="0" dirty="0"/>
                        <a:t> content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baseline="0" dirty="0"/>
                        <a:t>Test for effectiveness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Collaborative team effort with leadership provided by TILT unit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04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3 - Execution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Participant Recruitment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Dept. Chair/Dean Communication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Project Launch (3 weeks)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Concluding</a:t>
                      </a:r>
                      <a:r>
                        <a:rPr lang="en-US" baseline="0" dirty="0"/>
                        <a:t> Reflection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grou</a:t>
                      </a:r>
                      <a:r>
                        <a:rPr lang="en-US" baseline="0" dirty="0"/>
                        <a:t>p = ~50 faculty</a:t>
                      </a:r>
                      <a:endParaRPr lang="en-US" dirty="0"/>
                    </a:p>
                    <a:p>
                      <a:r>
                        <a:rPr lang="en-US" dirty="0"/>
                        <a:t>Supplemental</a:t>
                      </a:r>
                      <a:r>
                        <a:rPr lang="en-US" baseline="0" dirty="0"/>
                        <a:t> salary incentives = $150</a:t>
                      </a:r>
                    </a:p>
                    <a:p>
                      <a:r>
                        <a:rPr lang="en-US" baseline="0" dirty="0"/>
                        <a:t>Training administered fall and spring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23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753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Stakeholders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474588"/>
              </p:ext>
            </p:extLst>
          </p:nvPr>
        </p:nvGraphicFramePr>
        <p:xfrm>
          <a:off x="628650" y="1722358"/>
          <a:ext cx="804022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9018">
                  <a:extLst>
                    <a:ext uri="{9D8B030D-6E8A-4147-A177-3AD203B41FA5}">
                      <a16:colId xmlns:a16="http://schemas.microsoft.com/office/drawing/2014/main" val="2100940536"/>
                    </a:ext>
                  </a:extLst>
                </a:gridCol>
                <a:gridCol w="5301202">
                  <a:extLst>
                    <a:ext uri="{9D8B030D-6E8A-4147-A177-3AD203B41FA5}">
                      <a16:colId xmlns:a16="http://schemas.microsoft.com/office/drawing/2014/main" val="3176792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Provost’s office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Teaching Innovation and Learning Technologies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07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Diversity and Inclusion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Institutional Effectiveness and Quality</a:t>
                      </a:r>
                      <a:r>
                        <a:rPr lang="en-US" baseline="0" dirty="0"/>
                        <a:t> Improvement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995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Dept. of Biological Sciences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Department of English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41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Dept.</a:t>
                      </a:r>
                      <a:r>
                        <a:rPr lang="en-US" baseline="0" dirty="0"/>
                        <a:t> of Communication Studies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Department</a:t>
                      </a:r>
                      <a:r>
                        <a:rPr lang="en-US" baseline="0" dirty="0"/>
                        <a:t> of Health and Human Performance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698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Dept. of Informatics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Department</a:t>
                      </a:r>
                      <a:r>
                        <a:rPr lang="en-US" baseline="0" dirty="0"/>
                        <a:t> of Mathematics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83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Dept. of</a:t>
                      </a:r>
                      <a:r>
                        <a:rPr lang="en-US" baseline="0" dirty="0"/>
                        <a:t> Geosciences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2018 First-Time Full-Time</a:t>
                      </a:r>
                      <a:r>
                        <a:rPr lang="en-US" baseline="0" dirty="0"/>
                        <a:t> Freshman Cohort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141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3838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Team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6236084"/>
              </p:ext>
            </p:extLst>
          </p:nvPr>
        </p:nvGraphicFramePr>
        <p:xfrm>
          <a:off x="243840" y="1488183"/>
          <a:ext cx="8656320" cy="29349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71703">
                  <a:extLst>
                    <a:ext uri="{9D8B030D-6E8A-4147-A177-3AD203B41FA5}">
                      <a16:colId xmlns:a16="http://schemas.microsoft.com/office/drawing/2014/main" val="2974072882"/>
                    </a:ext>
                  </a:extLst>
                </a:gridCol>
                <a:gridCol w="4284617">
                  <a:extLst>
                    <a:ext uri="{9D8B030D-6E8A-4147-A177-3AD203B41FA5}">
                      <a16:colId xmlns:a16="http://schemas.microsoft.com/office/drawing/2014/main" val="1247303280"/>
                    </a:ext>
                  </a:extLst>
                </a:gridCol>
              </a:tblGrid>
              <a:tr h="2849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Dr. Tim Crowley,</a:t>
                      </a:r>
                      <a:r>
                        <a:rPr lang="en-US" sz="1800" baseline="0" dirty="0">
                          <a:effectLst/>
                        </a:rPr>
                        <a:t> Associate Provost</a:t>
                      </a:r>
                      <a:r>
                        <a:rPr lang="en-US" sz="1800" dirty="0">
                          <a:effectLst/>
                        </a:rPr>
                        <a:t/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Dr. Andrew Feldstein, Assistant</a:t>
                      </a:r>
                      <a:r>
                        <a:rPr lang="en-US" sz="1800" baseline="0" dirty="0">
                          <a:effectLst/>
                        </a:rPr>
                        <a:t> Provost TILT</a:t>
                      </a:r>
                      <a:r>
                        <a:rPr lang="en-US" sz="1800" dirty="0">
                          <a:effectLst/>
                        </a:rPr>
                        <a:t/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Nicole Frank, Faculty Development Specialist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Valerie Brown-Kuchera, Faculty Development Specialist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Nathan Riedel, Video Specialist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Dr. </a:t>
                      </a:r>
                      <a:r>
                        <a:rPr lang="en-US" sz="1800" dirty="0" err="1">
                          <a:effectLst/>
                        </a:rPr>
                        <a:t>Gulinna</a:t>
                      </a:r>
                      <a:r>
                        <a:rPr lang="en-US" sz="1800" dirty="0">
                          <a:effectLst/>
                        </a:rPr>
                        <a:t> A, Instructional Designer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Taylor Kriley, Director of Diversity and Inclusion</a:t>
                      </a:r>
                      <a:br>
                        <a:rPr lang="en-US" sz="1800" dirty="0">
                          <a:effectLst/>
                        </a:rPr>
                      </a:b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Dr. Rob Channell, Chair, Biology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Dr. James Austin, English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Dr. Rose Helens-Hart, Applied Business Studies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Dr. Keith Dreiling, Chair, Mathematics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Dr. Jill Arensdorf, Chair, Leadership Studies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Dr. Hsin-Yen Yang, Communication</a:t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Dr. Trey Hill, Chair,</a:t>
                      </a:r>
                      <a:r>
                        <a:rPr lang="en-US" sz="1800" baseline="0" dirty="0">
                          <a:effectLst/>
                        </a:rPr>
                        <a:t> Psychology</a:t>
                      </a:r>
                      <a:r>
                        <a:rPr lang="en-US" sz="1800" dirty="0">
                          <a:effectLst/>
                        </a:rPr>
                        <a:t/>
                      </a:r>
                      <a:br>
                        <a:rPr lang="en-US" sz="1800" dirty="0">
                          <a:effectLst/>
                        </a:rPr>
                      </a:br>
                      <a:r>
                        <a:rPr lang="en-US" sz="1800" dirty="0">
                          <a:effectLst/>
                        </a:rPr>
                        <a:t>Dr. Whitney Jeter, Psychology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7000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6532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Intervention Learning Outcomes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Upon completion of the training modules for this project, faculty/staff members will: </a:t>
            </a:r>
          </a:p>
          <a:p>
            <a:pPr lvl="0"/>
            <a:r>
              <a:rPr lang="en-US" i="1" dirty="0"/>
              <a:t>identify</a:t>
            </a:r>
            <a:r>
              <a:rPr lang="en-US" dirty="0"/>
              <a:t> challenges faced by underrepresented students in contemporary higher education.</a:t>
            </a:r>
          </a:p>
          <a:p>
            <a:pPr lvl="0"/>
            <a:r>
              <a:rPr lang="en-US" i="1" dirty="0"/>
              <a:t>identify </a:t>
            </a:r>
            <a:r>
              <a:rPr lang="en-US" dirty="0"/>
              <a:t>personal assumptions of cultural differences.  </a:t>
            </a:r>
          </a:p>
          <a:p>
            <a:pPr lvl="0"/>
            <a:r>
              <a:rPr lang="en-US" i="1" dirty="0"/>
              <a:t>predict</a:t>
            </a:r>
            <a:r>
              <a:rPr lang="en-US" dirty="0"/>
              <a:t> ways in which verbal and non-verbal communication used in class presentation, discussion, and evaluation of student work may impact social belonging by underrepresented students. </a:t>
            </a:r>
          </a:p>
          <a:p>
            <a:pPr lvl="0"/>
            <a:r>
              <a:rPr lang="en-US" i="1" dirty="0"/>
              <a:t>construct</a:t>
            </a:r>
            <a:r>
              <a:rPr lang="en-US" dirty="0"/>
              <a:t> sample feedback messages and terminology to all students that affirm social belonging.</a:t>
            </a:r>
          </a:p>
          <a:p>
            <a:pPr lvl="0"/>
            <a:r>
              <a:rPr lang="en-US" i="1" dirty="0"/>
              <a:t>interpret </a:t>
            </a:r>
            <a:r>
              <a:rPr lang="en-US" dirty="0"/>
              <a:t>common</a:t>
            </a:r>
            <a:r>
              <a:rPr lang="en-US" i="1" dirty="0"/>
              <a:t> </a:t>
            </a:r>
            <a:r>
              <a:rPr lang="en-US" dirty="0"/>
              <a:t>signs of educational disengagement in underrepresented students.</a:t>
            </a:r>
          </a:p>
          <a:p>
            <a:pPr lvl="0"/>
            <a:r>
              <a:rPr lang="en-US" i="1" dirty="0"/>
              <a:t>develop </a:t>
            </a:r>
            <a:r>
              <a:rPr lang="en-US" dirty="0"/>
              <a:t>strategies for identifying student engagement.</a:t>
            </a:r>
            <a:r>
              <a:rPr lang="en-US" i="1" dirty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035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615" y="2792874"/>
            <a:ext cx="8040221" cy="1031994"/>
          </a:xfrm>
        </p:spPr>
        <p:txBody>
          <a:bodyPr/>
          <a:lstStyle/>
          <a:p>
            <a:r>
              <a:rPr lang="en-US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Faculty Development Social Belonging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634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A8688-FEB9-C44D-98BF-CFDC84A5E3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Social Belonging Intervention: Preliminary Results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F4FC46-6D97-2C4C-A0FB-B140FF6003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Survey Data on First Group to Participate in Workshop</a:t>
            </a:r>
          </a:p>
        </p:txBody>
      </p:sp>
    </p:spTree>
    <p:extLst>
      <p:ext uri="{BB962C8B-B14F-4D97-AF65-F5344CB8AC3E}">
        <p14:creationId xmlns:p14="http://schemas.microsoft.com/office/powerpoint/2010/main" val="1438208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80F32-15C7-2241-A94E-B0FFD8E3F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dirty="0"/>
              <a:t>Q1 - At FHSU, how often do you believe students in underrepresented groups face stereotype threat or related obstacles that other students do not?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286DB8-E2F3-AC47-B734-033E68CFB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944" y="1488182"/>
            <a:ext cx="8299406" cy="4156262"/>
          </a:xfrm>
        </p:spPr>
      </p:pic>
    </p:spTree>
    <p:extLst>
      <p:ext uri="{BB962C8B-B14F-4D97-AF65-F5344CB8AC3E}">
        <p14:creationId xmlns:p14="http://schemas.microsoft.com/office/powerpoint/2010/main" val="3752856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29CAC-548D-9544-8111-2AC6EC230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0560"/>
            <a:ext cx="7886700" cy="1440656"/>
          </a:xfrm>
        </p:spPr>
        <p:txBody>
          <a:bodyPr>
            <a:noAutofit/>
          </a:bodyPr>
          <a:lstStyle/>
          <a:p>
            <a:r>
              <a:rPr lang="en-US" sz="2400" dirty="0"/>
              <a:t>Q2 - How often do you use interventions specifically designed to promote a positive cultural climate in your classroom (examples might be getting-to-know-you surveys or affirmative values freewriting)?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957800-A0DA-7C43-B8B1-71E5FE427E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851378"/>
            <a:ext cx="7886700" cy="3771119"/>
          </a:xfrm>
        </p:spPr>
      </p:pic>
    </p:spTree>
    <p:extLst>
      <p:ext uri="{BB962C8B-B14F-4D97-AF65-F5344CB8AC3E}">
        <p14:creationId xmlns:p14="http://schemas.microsoft.com/office/powerpoint/2010/main" val="1013790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EDB08-C0C2-F942-B6F0-05ED9E77F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Q3 - How long does it typically take you to remember and correctly pronounce student names in your classes?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696DD9-E38E-7F44-A357-CCB7432465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844" y="1488182"/>
            <a:ext cx="8206026" cy="3833717"/>
          </a:xfrm>
        </p:spPr>
      </p:pic>
    </p:spTree>
    <p:extLst>
      <p:ext uri="{BB962C8B-B14F-4D97-AF65-F5344CB8AC3E}">
        <p14:creationId xmlns:p14="http://schemas.microsoft.com/office/powerpoint/2010/main" val="3664595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0FC04-3F77-F442-AE7C-58AFD097F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dirty="0"/>
              <a:t>Q4 - Do your course textbooks and other resources include material written or created by people of different backgrounds?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641260-312E-2D4D-BE94-CF4F4C893A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111" y="1488183"/>
            <a:ext cx="8387645" cy="3650258"/>
          </a:xfrm>
        </p:spPr>
      </p:pic>
    </p:spTree>
    <p:extLst>
      <p:ext uri="{BB962C8B-B14F-4D97-AF65-F5344CB8AC3E}">
        <p14:creationId xmlns:p14="http://schemas.microsoft.com/office/powerpoint/2010/main" val="811082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83735-F764-704B-819C-8CDEA48B9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dirty="0"/>
              <a:t>Q5 - Do your syllabi contain a tailored statement clearly expressing that equity and diversity are a part of your classroom values?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7466F3-A55B-F54F-9030-FF460EFBA5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7689" y="1488182"/>
            <a:ext cx="8387644" cy="3802336"/>
          </a:xfrm>
        </p:spPr>
      </p:pic>
    </p:spTree>
    <p:extLst>
      <p:ext uri="{BB962C8B-B14F-4D97-AF65-F5344CB8AC3E}">
        <p14:creationId xmlns:p14="http://schemas.microsoft.com/office/powerpoint/2010/main" val="2608532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2FB8D-3B60-B94A-B774-2A5198217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Q6 - When assigning cooperative learning tasks, which best describes your approach?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E1063F-331D-1142-9CFF-3A6F2D0AF7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377" y="1488182"/>
            <a:ext cx="8477955" cy="3767595"/>
          </a:xfrm>
        </p:spPr>
      </p:pic>
    </p:spTree>
    <p:extLst>
      <p:ext uri="{BB962C8B-B14F-4D97-AF65-F5344CB8AC3E}">
        <p14:creationId xmlns:p14="http://schemas.microsoft.com/office/powerpoint/2010/main" val="1186500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0517B-560A-6C44-98A7-A44624048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dirty="0"/>
              <a:t>Q7 - Do you view promoting social belonging among students at FHSU as an important instructor responsibility?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93DFCE-18B7-ED49-9FBD-104A0EFFC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644" y="1488182"/>
            <a:ext cx="8602134" cy="3549401"/>
          </a:xfrm>
        </p:spPr>
      </p:pic>
    </p:spTree>
    <p:extLst>
      <p:ext uri="{BB962C8B-B14F-4D97-AF65-F5344CB8AC3E}">
        <p14:creationId xmlns:p14="http://schemas.microsoft.com/office/powerpoint/2010/main" val="4112031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 within the F18 Course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6052908"/>
              </p:ext>
            </p:extLst>
          </p:nvPr>
        </p:nvGraphicFramePr>
        <p:xfrm>
          <a:off x="595313" y="2008011"/>
          <a:ext cx="804068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0229">
                  <a:extLst>
                    <a:ext uri="{9D8B030D-6E8A-4147-A177-3AD203B41FA5}">
                      <a16:colId xmlns:a16="http://schemas.microsoft.com/office/drawing/2014/main" val="114500789"/>
                    </a:ext>
                  </a:extLst>
                </a:gridCol>
                <a:gridCol w="2680229">
                  <a:extLst>
                    <a:ext uri="{9D8B030D-6E8A-4147-A177-3AD203B41FA5}">
                      <a16:colId xmlns:a16="http://schemas.microsoft.com/office/drawing/2014/main" val="2064007763"/>
                    </a:ext>
                  </a:extLst>
                </a:gridCol>
                <a:gridCol w="2680229">
                  <a:extLst>
                    <a:ext uri="{9D8B030D-6E8A-4147-A177-3AD203B41FA5}">
                      <a16:colId xmlns:a16="http://schemas.microsoft.com/office/drawing/2014/main" val="1748382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</a:t>
                      </a:r>
                      <a:r>
                        <a:rPr lang="en-US" baseline="0" dirty="0"/>
                        <a:t> of Users Completing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of Comments Given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250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09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814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86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 (additional resources)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50859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456712"/>
              </p:ext>
            </p:extLst>
          </p:nvPr>
        </p:nvGraphicFramePr>
        <p:xfrm>
          <a:off x="595313" y="3496451"/>
          <a:ext cx="7981244" cy="365760"/>
        </p:xfrm>
        <a:graphic>
          <a:graphicData uri="http://schemas.openxmlformats.org/drawingml/2006/table">
            <a:tbl>
              <a:tblPr/>
              <a:tblGrid>
                <a:gridCol w="7981244">
                  <a:extLst>
                    <a:ext uri="{9D8B030D-6E8A-4147-A177-3AD203B41FA5}">
                      <a16:colId xmlns:a16="http://schemas.microsoft.com/office/drawing/2014/main" val="28871112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5519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663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797" y="162619"/>
            <a:ext cx="8359073" cy="1325563"/>
          </a:xfrm>
        </p:spPr>
        <p:txBody>
          <a:bodyPr>
            <a:normAutofit/>
          </a:bodyPr>
          <a:lstStyle/>
          <a:p>
            <a:r>
              <a:rPr lang="en-US" sz="4000" dirty="0"/>
              <a:t>Observations on F18 Course Comments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42BA82-EF3A-0A40-BE80-B0F244026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222" y="1424198"/>
            <a:ext cx="8040221" cy="394891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Great stories shared</a:t>
            </a:r>
          </a:p>
          <a:p>
            <a:r>
              <a:rPr lang="en-US" dirty="0"/>
              <a:t>Enthusiasm around workshop examples and shared ideas</a:t>
            </a:r>
          </a:p>
          <a:p>
            <a:r>
              <a:rPr lang="en-US" dirty="0"/>
              <a:t>Participants read and reacted to one another’s comments in positive and constructive ways.</a:t>
            </a:r>
          </a:p>
          <a:p>
            <a:r>
              <a:rPr lang="en-US" dirty="0"/>
              <a:t>Most discussed themes</a:t>
            </a:r>
          </a:p>
          <a:p>
            <a:pPr lvl="1"/>
            <a:r>
              <a:rPr lang="en-US" dirty="0"/>
              <a:t>Challenges specific to math and English</a:t>
            </a:r>
          </a:p>
          <a:p>
            <a:pPr lvl="1"/>
            <a:r>
              <a:rPr lang="en-US" dirty="0"/>
              <a:t>Group Formation</a:t>
            </a:r>
          </a:p>
          <a:p>
            <a:pPr lvl="1"/>
            <a:r>
              <a:rPr lang="en-US" dirty="0"/>
              <a:t>Teaching Strategies</a:t>
            </a:r>
          </a:p>
          <a:p>
            <a:pPr lvl="1"/>
            <a:r>
              <a:rPr lang="en-US" dirty="0"/>
              <a:t>A Gen Ed perspective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975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797" y="331773"/>
            <a:ext cx="8359073" cy="954861"/>
          </a:xfrm>
        </p:spPr>
        <p:txBody>
          <a:bodyPr>
            <a:normAutofit/>
          </a:bodyPr>
          <a:lstStyle/>
          <a:p>
            <a:r>
              <a:rPr lang="en-US" sz="4000" dirty="0"/>
              <a:t>What We Learned From F18 Workshop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42BA82-EF3A-0A40-BE80-B0F244026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222" y="1424198"/>
            <a:ext cx="8040221" cy="394891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FHSU specific content and examples make this workshop ‘personal and participants find them to be are powerful and effective.</a:t>
            </a:r>
          </a:p>
          <a:p>
            <a:r>
              <a:rPr lang="en-US" dirty="0"/>
              <a:t>Tighten certain design elements- make sure all levels and gates work as planned</a:t>
            </a:r>
          </a:p>
          <a:p>
            <a:r>
              <a:rPr lang="en-US" dirty="0"/>
              <a:t>Managing the course- More closely moderate the discussion to identify potential issues early and respond in a timely way to minimize participant frustration</a:t>
            </a:r>
          </a:p>
          <a:p>
            <a:r>
              <a:rPr lang="en-US" dirty="0"/>
              <a:t>Review Pre/Post Test process</a:t>
            </a:r>
          </a:p>
          <a:p>
            <a:r>
              <a:rPr lang="en-US" dirty="0"/>
              <a:t>Consider a summary deliverable </a:t>
            </a:r>
            <a:r>
              <a:rPr lang="en-US"/>
              <a:t>from participants 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987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279" y="215909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Questions?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564661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syth Library Template.potx" id="{6A6690A3-E4B3-4657-8A84-9523366A8AF6}" vid="{8413D26C-6667-4965-85A5-456C67F152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9360</TotalTime>
  <Words>906</Words>
  <Application>Microsoft Office PowerPoint</Application>
  <PresentationFormat>On-screen Show (4:3)</PresentationFormat>
  <Paragraphs>342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Office Theme</vt:lpstr>
      <vt:lpstr>A Social Belonging Faculty Development Intervention</vt:lpstr>
      <vt:lpstr>RFY Context</vt:lpstr>
      <vt:lpstr>Overall Retention Data Trends</vt:lpstr>
      <vt:lpstr>Underrepresented DUWI rate – Top 10 freshman courses - 2016 </vt:lpstr>
      <vt:lpstr>Underrepresented DUWI rate – Top 10 freshman courses - 2017</vt:lpstr>
      <vt:lpstr>The IEO Model</vt:lpstr>
      <vt:lpstr>Project Sequence</vt:lpstr>
      <vt:lpstr>Key Stakeholders</vt:lpstr>
      <vt:lpstr>Project Team</vt:lpstr>
      <vt:lpstr>Intervention Learning Outcomes </vt:lpstr>
      <vt:lpstr>Demonstration </vt:lpstr>
      <vt:lpstr>Social Belonging Intervention: Preliminary Results</vt:lpstr>
      <vt:lpstr>Q1 - At FHSU, how often do you believe students in underrepresented groups face stereotype threat or related obstacles that other students do not?</vt:lpstr>
      <vt:lpstr>Q2 - How often do you use interventions specifically designed to promote a positive cultural climate in your classroom (examples might be getting-to-know-you surveys or affirmative values freewriting)?</vt:lpstr>
      <vt:lpstr>Q3 - How long does it typically take you to remember and correctly pronounce student names in your classes?</vt:lpstr>
      <vt:lpstr>Q4 - Do your course textbooks and other resources include material written or created by people of different backgrounds?</vt:lpstr>
      <vt:lpstr>Q5 - Do your syllabi contain a tailored statement clearly expressing that equity and diversity are a part of your classroom values?</vt:lpstr>
      <vt:lpstr>Q6 - When assigning cooperative learning tasks, which best describes your approach?</vt:lpstr>
      <vt:lpstr>Q7 - Do you view promoting social belonging among students at FHSU as an important instructor responsibility?</vt:lpstr>
      <vt:lpstr>Comments within the F18 Course</vt:lpstr>
      <vt:lpstr>Observations on F18 Course Comments</vt:lpstr>
      <vt:lpstr>What We Learned From F18 Workshop</vt:lpstr>
      <vt:lpstr>Questions?  Thank you!</vt:lpstr>
    </vt:vector>
  </TitlesOfParts>
  <Company>Fort Hays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Showcasing FHSU Scholarship</dc:title>
  <dc:creator>Deborah Ludwig</dc:creator>
  <cp:lastModifiedBy>Timothy Crowley</cp:lastModifiedBy>
  <cp:revision>185</cp:revision>
  <cp:lastPrinted>2018-04-26T16:09:12Z</cp:lastPrinted>
  <dcterms:created xsi:type="dcterms:W3CDTF">2015-10-04T21:34:14Z</dcterms:created>
  <dcterms:modified xsi:type="dcterms:W3CDTF">2018-12-03T17:27:17Z</dcterms:modified>
</cp:coreProperties>
</file>